
<file path=[Content_Types].xml><?xml version="1.0" encoding="utf-8"?>
<Types xmlns="http://schemas.openxmlformats.org/package/2006/content-types"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6" r:id="rId3"/>
    <p:sldId id="291" r:id="rId4"/>
    <p:sldId id="289" r:id="rId5"/>
    <p:sldId id="288" r:id="rId6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48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686C1316-5829-434C-8880-15B4EFC99EFC}" type="datetimeFigureOut">
              <a:rPr lang="en-US" smtClean="0"/>
              <a:t>9/26/2012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897AB15-995C-4766-90A9-781C08811D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6C1316-5829-434C-8880-15B4EFC99EFC}" type="datetimeFigureOut">
              <a:rPr lang="en-US" smtClean="0"/>
              <a:t>9/26/2012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97AB15-995C-4766-90A9-781C08811D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6C1316-5829-434C-8880-15B4EFC99EFC}" type="datetimeFigureOut">
              <a:rPr lang="en-US" smtClean="0"/>
              <a:t>9/26/2012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97AB15-995C-4766-90A9-781C08811D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6C1316-5829-434C-8880-15B4EFC99EFC}" type="datetimeFigureOut">
              <a:rPr lang="en-US" smtClean="0"/>
              <a:t>9/26/2012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97AB15-995C-4766-90A9-781C08811D5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6C1316-5829-434C-8880-15B4EFC99EFC}" type="datetimeFigureOut">
              <a:rPr lang="en-US" smtClean="0"/>
              <a:t>9/26/2012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97AB15-995C-4766-90A9-781C08811D5A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6C1316-5829-434C-8880-15B4EFC99EFC}" type="datetimeFigureOut">
              <a:rPr lang="en-US" smtClean="0"/>
              <a:t>9/26/2012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97AB15-995C-4766-90A9-781C08811D5A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6C1316-5829-434C-8880-15B4EFC99EFC}" type="datetimeFigureOut">
              <a:rPr lang="en-US" smtClean="0"/>
              <a:t>9/26/2012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97AB15-995C-4766-90A9-781C08811D5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6C1316-5829-434C-8880-15B4EFC99EFC}" type="datetimeFigureOut">
              <a:rPr lang="en-US" smtClean="0"/>
              <a:t>9/26/2012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97AB15-995C-4766-90A9-781C08811D5A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686C1316-5829-434C-8880-15B4EFC99EFC}" type="datetimeFigureOut">
              <a:rPr lang="en-US" smtClean="0"/>
              <a:t>9/26/2012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97AB15-995C-4766-90A9-781C08811D5A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686C1316-5829-434C-8880-15B4EFC99EFC}" type="datetimeFigureOut">
              <a:rPr lang="en-US" smtClean="0"/>
              <a:t>9/26/2012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897AB15-995C-4766-90A9-781C08811D5A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686C1316-5829-434C-8880-15B4EFC99EFC}" type="datetimeFigureOut">
              <a:rPr lang="en-US" smtClean="0"/>
              <a:t>9/26/2012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897AB15-995C-4766-90A9-781C08811D5A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686C1316-5829-434C-8880-15B4EFC99EFC}" type="datetimeFigureOut">
              <a:rPr lang="en-US" smtClean="0"/>
              <a:t>9/26/2012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897AB15-995C-4766-90A9-781C08811D5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County		Population	# Fatalities	Death Rate 						           Per 1,000 							Drivers</a:t>
            </a:r>
          </a:p>
          <a:p>
            <a:endParaRPr lang="en-US" sz="2000" dirty="0" smtClean="0"/>
          </a:p>
          <a:p>
            <a:r>
              <a:rPr lang="en-US" sz="2000" dirty="0" smtClean="0"/>
              <a:t>Albemarle</a:t>
            </a:r>
            <a:r>
              <a:rPr lang="en-US" sz="2000" dirty="0"/>
              <a:t>	</a:t>
            </a:r>
            <a:r>
              <a:rPr lang="en-US" sz="2000" dirty="0" smtClean="0"/>
              <a:t>	100,000</a:t>
            </a:r>
            <a:r>
              <a:rPr lang="en-US" sz="2000" dirty="0"/>
              <a:t>	</a:t>
            </a:r>
            <a:r>
              <a:rPr lang="en-US" sz="2000" dirty="0" smtClean="0"/>
              <a:t>21 fatalities      .31</a:t>
            </a:r>
            <a:endParaRPr lang="en-US" sz="2000" dirty="0"/>
          </a:p>
          <a:p>
            <a:r>
              <a:rPr lang="en-US" sz="2000" dirty="0"/>
              <a:t>Chesterfield	316,000	</a:t>
            </a:r>
            <a:r>
              <a:rPr lang="en-US" sz="2000" dirty="0" smtClean="0"/>
              <a:t>31 fatalities      .14</a:t>
            </a:r>
            <a:endParaRPr lang="en-US" sz="2000" dirty="0"/>
          </a:p>
          <a:p>
            <a:r>
              <a:rPr lang="en-US" sz="2000" dirty="0"/>
              <a:t>Henrico		306,000	</a:t>
            </a:r>
            <a:r>
              <a:rPr lang="en-US" sz="2000" dirty="0" smtClean="0"/>
              <a:t>20 fatalities      .09</a:t>
            </a:r>
            <a:endParaRPr lang="en-US" sz="2000" dirty="0"/>
          </a:p>
          <a:p>
            <a:r>
              <a:rPr lang="en-US" sz="2000" dirty="0"/>
              <a:t>Fairfax  	      </a:t>
            </a:r>
            <a:r>
              <a:rPr lang="en-US" sz="2000" dirty="0" smtClean="0"/>
              <a:t>  1,082,000</a:t>
            </a:r>
            <a:r>
              <a:rPr lang="en-US" sz="2000" dirty="0"/>
              <a:t>	</a:t>
            </a:r>
            <a:r>
              <a:rPr lang="en-US" sz="2000" dirty="0" smtClean="0"/>
              <a:t>44 fatalities      .06</a:t>
            </a:r>
            <a:endParaRPr lang="en-US" sz="2000" dirty="0" smtClean="0"/>
          </a:p>
          <a:p>
            <a:r>
              <a:rPr lang="en-US" sz="2000" dirty="0" smtClean="0"/>
              <a:t>Fauquier		  </a:t>
            </a:r>
            <a:r>
              <a:rPr lang="en-US" sz="2000" dirty="0" smtClean="0"/>
              <a:t>66,000</a:t>
            </a:r>
            <a:r>
              <a:rPr lang="en-US" sz="2000" dirty="0" smtClean="0"/>
              <a:t>	</a:t>
            </a:r>
            <a:r>
              <a:rPr lang="en-US" sz="2000" dirty="0" smtClean="0"/>
              <a:t>18 fatalities      .35</a:t>
            </a:r>
            <a:endParaRPr lang="en-US" sz="2000" dirty="0"/>
          </a:p>
          <a:p>
            <a:r>
              <a:rPr lang="en-US" sz="2000" dirty="0"/>
              <a:t>Fluvanna	   </a:t>
            </a:r>
            <a:r>
              <a:rPr lang="en-US" sz="2000" dirty="0" smtClean="0"/>
              <a:t>	  25,000</a:t>
            </a:r>
            <a:r>
              <a:rPr lang="en-US" sz="2000" dirty="0" smtClean="0"/>
              <a:t>	</a:t>
            </a:r>
            <a:r>
              <a:rPr lang="en-US" sz="2000" dirty="0"/>
              <a:t> </a:t>
            </a:r>
            <a:r>
              <a:rPr lang="en-US" sz="2000" dirty="0"/>
              <a:t> </a:t>
            </a:r>
            <a:r>
              <a:rPr lang="en-US" sz="2000" dirty="0" smtClean="0"/>
              <a:t>2 fatalities      .10</a:t>
            </a:r>
            <a:endParaRPr lang="en-US" sz="2000" dirty="0" smtClean="0"/>
          </a:p>
          <a:p>
            <a:endParaRPr lang="en-US" dirty="0"/>
          </a:p>
          <a:p>
            <a:r>
              <a:rPr lang="en-US" sz="2000" dirty="0" smtClean="0"/>
              <a:t>Conclusion: Which is the most dangerous county to drive?</a:t>
            </a: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91 County Fatality Rates- All Ages</a:t>
            </a:r>
          </a:p>
        </p:txBody>
      </p:sp>
    </p:spTree>
    <p:extLst>
      <p:ext uri="{BB962C8B-B14F-4D97-AF65-F5344CB8AC3E}">
        <p14:creationId xmlns:p14="http://schemas.microsoft.com/office/powerpoint/2010/main" val="2771201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b="1" dirty="0" smtClean="0"/>
              <a:t>Commercial Driving Schools:</a:t>
            </a:r>
          </a:p>
          <a:p>
            <a:r>
              <a:rPr lang="en-US" sz="2400" b="1" dirty="0" smtClean="0"/>
              <a:t>37,578 trained and 7.05% crash rate</a:t>
            </a:r>
          </a:p>
          <a:p>
            <a:pPr lvl="1"/>
            <a:r>
              <a:rPr lang="en-US" b="1" dirty="0" err="1" smtClean="0"/>
              <a:t>Greenlight</a:t>
            </a:r>
            <a:r>
              <a:rPr lang="en-US" b="1" dirty="0" smtClean="0"/>
              <a:t>: 284 trained and 7.39 % crash rate</a:t>
            </a:r>
          </a:p>
          <a:p>
            <a:pPr lvl="1"/>
            <a:r>
              <a:rPr lang="en-US" b="1" dirty="0" smtClean="0"/>
              <a:t>Cavalier: 244 trained and 6.15% crash rate</a:t>
            </a:r>
          </a:p>
          <a:p>
            <a:pPr lvl="1"/>
            <a:endParaRPr lang="en-US" dirty="0"/>
          </a:p>
          <a:p>
            <a:pPr marL="393192" lvl="1" indent="0">
              <a:buNone/>
            </a:pPr>
            <a:r>
              <a:rPr lang="en-US" b="1" dirty="0" smtClean="0"/>
              <a:t>Public Schools:</a:t>
            </a:r>
          </a:p>
          <a:p>
            <a:pPr marL="393192" lvl="1" indent="0">
              <a:buNone/>
            </a:pPr>
            <a:r>
              <a:rPr lang="en-US" b="1" dirty="0" smtClean="0"/>
              <a:t>29,989 trained and 6.24% crash rate</a:t>
            </a:r>
          </a:p>
          <a:p>
            <a:pPr marL="393192" lvl="1" indent="0">
              <a:buNone/>
            </a:pPr>
            <a:r>
              <a:rPr lang="en-US" b="1" dirty="0"/>
              <a:t>	</a:t>
            </a:r>
            <a:r>
              <a:rPr lang="en-US" b="1" dirty="0" smtClean="0"/>
              <a:t>AHS: 246 trained and 5.69% crash rate</a:t>
            </a:r>
          </a:p>
          <a:p>
            <a:pPr marL="393192" lvl="1" indent="0">
              <a:buNone/>
            </a:pPr>
            <a:r>
              <a:rPr lang="en-US" b="1" dirty="0" smtClean="0"/>
              <a:t>	MHS: 141 trained and 4.96% crash rate</a:t>
            </a:r>
          </a:p>
          <a:p>
            <a:pPr marL="393192" lvl="1" indent="0">
              <a:buNone/>
            </a:pPr>
            <a:r>
              <a:rPr lang="en-US" b="1" dirty="0"/>
              <a:t>	</a:t>
            </a:r>
            <a:r>
              <a:rPr lang="en-US" b="1" dirty="0" smtClean="0"/>
              <a:t>WAHS: 119 trained and 1.68% crash rate</a:t>
            </a:r>
          </a:p>
          <a:p>
            <a:pPr marL="393192" lvl="1" indent="0">
              <a:buNone/>
            </a:pPr>
            <a:r>
              <a:rPr lang="en-US" b="1" dirty="0"/>
              <a:t>	</a:t>
            </a:r>
            <a:r>
              <a:rPr lang="en-US" b="1" dirty="0" smtClean="0"/>
              <a:t>ACPS:  506 trained and 4.55% crash rate</a:t>
            </a:r>
            <a:endParaRPr lang="en-US" b="1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2011 First Year Driver Crash Data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5072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2004-2011 First Year Driver Crash Rates</a:t>
            </a:r>
            <a:endParaRPr lang="en-US" dirty="0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15" y="1508103"/>
            <a:ext cx="8375169" cy="5094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00497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Total Expense $161,491.67</a:t>
            </a:r>
          </a:p>
          <a:p>
            <a:r>
              <a:rPr lang="en-US" dirty="0" smtClean="0"/>
              <a:t>Less Virginia Stipend -$26,621.00</a:t>
            </a:r>
          </a:p>
          <a:p>
            <a:r>
              <a:rPr lang="en-US" dirty="0" smtClean="0"/>
              <a:t>Net Cost= $134,870.67</a:t>
            </a:r>
          </a:p>
          <a:p>
            <a:r>
              <a:rPr lang="en-US" dirty="0" smtClean="0"/>
              <a:t>Students trained= 546</a:t>
            </a:r>
          </a:p>
          <a:p>
            <a:r>
              <a:rPr lang="en-US" dirty="0" smtClean="0"/>
              <a:t>Net Cost per student = $247.02</a:t>
            </a:r>
          </a:p>
          <a:p>
            <a:r>
              <a:rPr lang="en-US" dirty="0" smtClean="0"/>
              <a:t>Current charge =$230.00</a:t>
            </a:r>
          </a:p>
          <a:p>
            <a:r>
              <a:rPr lang="en-US" smtClean="0"/>
              <a:t>Recommended charge=$280.00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Costs Per </a:t>
            </a:r>
            <a:r>
              <a:rPr lang="en-US" dirty="0"/>
              <a:t>S</a:t>
            </a:r>
            <a:r>
              <a:rPr lang="en-US" dirty="0" smtClean="0"/>
              <a:t>tudent 2011-2012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338425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Albemarle High had $77,542.80 in expenses with 260 students, resulting in an average expense of $298.24 per student.</a:t>
            </a:r>
          </a:p>
          <a:p>
            <a:r>
              <a:rPr lang="en-US" sz="2000" dirty="0" smtClean="0"/>
              <a:t>Monticello High had $43,518.69 in expenses with 150 students trained, resulting in an average expense of $290.12 per student.</a:t>
            </a:r>
          </a:p>
          <a:p>
            <a:r>
              <a:rPr lang="en-US" sz="2000" dirty="0" smtClean="0"/>
              <a:t>WAHS had $40,430.18 in expenses with 136 students trained, resulting in an average expense of $297.28 per student.</a:t>
            </a:r>
          </a:p>
          <a:p>
            <a:r>
              <a:rPr lang="en-US" sz="2000" dirty="0" smtClean="0"/>
              <a:t>All three schools combined had $161,491.67 in expenses with 546 student trained, resulting in an average expense of $295.78 per student.</a:t>
            </a:r>
            <a:endParaRPr lang="en-US" sz="2000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2011-2012 Dr. Ed. Total Expense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7264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194</TotalTime>
  <Words>194</Words>
  <Application>Microsoft Office PowerPoint</Application>
  <PresentationFormat>On-screen Show (4:3)</PresentationFormat>
  <Paragraphs>37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Concourse</vt:lpstr>
      <vt:lpstr>91 County Fatality Rates- All Ages</vt:lpstr>
      <vt:lpstr>2011 First Year Driver Crash Data</vt:lpstr>
      <vt:lpstr>2004-2011 First Year Driver Crash Rates</vt:lpstr>
      <vt:lpstr>Costs Per Student 2011-2012</vt:lpstr>
      <vt:lpstr>2011-2012 Dr. Ed. Total Expense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2011 First Year Driver Crash Data</dc:title>
  <dc:creator>Ricky</dc:creator>
  <cp:lastModifiedBy>Richard Wharam</cp:lastModifiedBy>
  <cp:revision>31</cp:revision>
  <cp:lastPrinted>2012-09-18T23:10:19Z</cp:lastPrinted>
  <dcterms:created xsi:type="dcterms:W3CDTF">2012-08-10T13:07:59Z</dcterms:created>
  <dcterms:modified xsi:type="dcterms:W3CDTF">2012-09-26T16:52:40Z</dcterms:modified>
</cp:coreProperties>
</file>